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7" r:id="rId2"/>
    <p:sldId id="258" r:id="rId3"/>
    <p:sldId id="261" r:id="rId4"/>
    <p:sldId id="262" r:id="rId5"/>
    <p:sldId id="263" r:id="rId6"/>
    <p:sldId id="259" r:id="rId7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EA4DFF-B627-470E-8AD8-4AD2B7BDDB96}" v="123" dt="2024-11-17T21:05:40.8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8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8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6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45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3287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62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33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50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91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1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74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24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8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4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7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0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1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CDE23C7-78A4-413A-A84B-93D4CC0A9EB1}" type="datetimeFigureOut">
              <a:rPr lang="en-US" smtClean="0"/>
              <a:pPr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39E08-E0E5-4B1A-8F7D-08FE7678A3B6}" type="slidenum">
              <a:rPr lang="en-US" smtClean="0"/>
              <a:pPr/>
              <a:t>‹nr.›</a:t>
            </a:fld>
            <a:endParaRPr lang="en-US"/>
          </a:p>
        </p:txBody>
      </p:sp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93392AB7-6899-EF28-B45C-AF4206D9AAC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825813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639" imgH="642" progId="TCLayout.ActiveDocument.1">
                  <p:embed/>
                </p:oleObj>
              </mc:Choice>
              <mc:Fallback>
                <p:oleObj name="think-cell Slide" r:id="rId24" imgW="639" imgH="642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3392AB7-6899-EF28-B45C-AF4206D9AA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75C17F6-4CB5-E734-13E1-76D3A695E79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3984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da-DK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82732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7.jpg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microsoft.com/office/2007/relationships/hdphoto" Target="../media/hdphoto1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hyperlink" Target="http://www.skak.dk/" TargetMode="Externa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9.jp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emf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32.xml"/><Relationship Id="rId21" Type="http://schemas.openxmlformats.org/officeDocument/2006/relationships/tags" Target="../tags/tag27.xml"/><Relationship Id="rId34" Type="http://schemas.openxmlformats.org/officeDocument/2006/relationships/tags" Target="../tags/tag40.xml"/><Relationship Id="rId42" Type="http://schemas.openxmlformats.org/officeDocument/2006/relationships/tags" Target="../tags/tag48.xml"/><Relationship Id="rId47" Type="http://schemas.openxmlformats.org/officeDocument/2006/relationships/tags" Target="../tags/tag53.xml"/><Relationship Id="rId50" Type="http://schemas.openxmlformats.org/officeDocument/2006/relationships/tags" Target="../tags/tag56.xml"/><Relationship Id="rId55" Type="http://schemas.openxmlformats.org/officeDocument/2006/relationships/tags" Target="../tags/tag61.xml"/><Relationship Id="rId63" Type="http://schemas.openxmlformats.org/officeDocument/2006/relationships/slideLayout" Target="../slideLayouts/slideLayout6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9" Type="http://schemas.openxmlformats.org/officeDocument/2006/relationships/tags" Target="../tags/tag35.xml"/><Relationship Id="rId11" Type="http://schemas.openxmlformats.org/officeDocument/2006/relationships/tags" Target="../tags/tag17.xml"/><Relationship Id="rId24" Type="http://schemas.openxmlformats.org/officeDocument/2006/relationships/tags" Target="../tags/tag30.xml"/><Relationship Id="rId32" Type="http://schemas.openxmlformats.org/officeDocument/2006/relationships/tags" Target="../tags/tag38.xml"/><Relationship Id="rId37" Type="http://schemas.openxmlformats.org/officeDocument/2006/relationships/tags" Target="../tags/tag43.xml"/><Relationship Id="rId40" Type="http://schemas.openxmlformats.org/officeDocument/2006/relationships/tags" Target="../tags/tag46.xml"/><Relationship Id="rId45" Type="http://schemas.openxmlformats.org/officeDocument/2006/relationships/tags" Target="../tags/tag51.xml"/><Relationship Id="rId53" Type="http://schemas.openxmlformats.org/officeDocument/2006/relationships/tags" Target="../tags/tag59.xml"/><Relationship Id="rId58" Type="http://schemas.openxmlformats.org/officeDocument/2006/relationships/tags" Target="../tags/tag64.xml"/><Relationship Id="rId5" Type="http://schemas.openxmlformats.org/officeDocument/2006/relationships/tags" Target="../tags/tag11.xml"/><Relationship Id="rId61" Type="http://schemas.openxmlformats.org/officeDocument/2006/relationships/tags" Target="../tags/tag67.xml"/><Relationship Id="rId19" Type="http://schemas.openxmlformats.org/officeDocument/2006/relationships/tags" Target="../tags/tag2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30" Type="http://schemas.openxmlformats.org/officeDocument/2006/relationships/tags" Target="../tags/tag36.xml"/><Relationship Id="rId35" Type="http://schemas.openxmlformats.org/officeDocument/2006/relationships/tags" Target="../tags/tag41.xml"/><Relationship Id="rId43" Type="http://schemas.openxmlformats.org/officeDocument/2006/relationships/tags" Target="../tags/tag49.xml"/><Relationship Id="rId48" Type="http://schemas.openxmlformats.org/officeDocument/2006/relationships/tags" Target="../tags/tag54.xml"/><Relationship Id="rId56" Type="http://schemas.openxmlformats.org/officeDocument/2006/relationships/tags" Target="../tags/tag62.xml"/><Relationship Id="rId64" Type="http://schemas.openxmlformats.org/officeDocument/2006/relationships/oleObject" Target="../embeddings/oleObject6.bin"/><Relationship Id="rId8" Type="http://schemas.openxmlformats.org/officeDocument/2006/relationships/tags" Target="../tags/tag14.xml"/><Relationship Id="rId51" Type="http://schemas.openxmlformats.org/officeDocument/2006/relationships/tags" Target="../tags/tag57.xml"/><Relationship Id="rId3" Type="http://schemas.openxmlformats.org/officeDocument/2006/relationships/tags" Target="../tags/tag9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33" Type="http://schemas.openxmlformats.org/officeDocument/2006/relationships/tags" Target="../tags/tag39.xml"/><Relationship Id="rId38" Type="http://schemas.openxmlformats.org/officeDocument/2006/relationships/tags" Target="../tags/tag44.xml"/><Relationship Id="rId46" Type="http://schemas.openxmlformats.org/officeDocument/2006/relationships/tags" Target="../tags/tag52.xml"/><Relationship Id="rId59" Type="http://schemas.openxmlformats.org/officeDocument/2006/relationships/tags" Target="../tags/tag65.xml"/><Relationship Id="rId20" Type="http://schemas.openxmlformats.org/officeDocument/2006/relationships/tags" Target="../tags/tag26.xml"/><Relationship Id="rId41" Type="http://schemas.openxmlformats.org/officeDocument/2006/relationships/tags" Target="../tags/tag47.xml"/><Relationship Id="rId54" Type="http://schemas.openxmlformats.org/officeDocument/2006/relationships/tags" Target="../tags/tag60.xml"/><Relationship Id="rId62" Type="http://schemas.openxmlformats.org/officeDocument/2006/relationships/tags" Target="../tags/tag6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36" Type="http://schemas.openxmlformats.org/officeDocument/2006/relationships/tags" Target="../tags/tag42.xml"/><Relationship Id="rId49" Type="http://schemas.openxmlformats.org/officeDocument/2006/relationships/tags" Target="../tags/tag55.xml"/><Relationship Id="rId57" Type="http://schemas.openxmlformats.org/officeDocument/2006/relationships/tags" Target="../tags/tag63.xml"/><Relationship Id="rId10" Type="http://schemas.openxmlformats.org/officeDocument/2006/relationships/tags" Target="../tags/tag16.xml"/><Relationship Id="rId31" Type="http://schemas.openxmlformats.org/officeDocument/2006/relationships/tags" Target="../tags/tag37.xml"/><Relationship Id="rId44" Type="http://schemas.openxmlformats.org/officeDocument/2006/relationships/tags" Target="../tags/tag50.xml"/><Relationship Id="rId52" Type="http://schemas.openxmlformats.org/officeDocument/2006/relationships/tags" Target="../tags/tag58.xml"/><Relationship Id="rId60" Type="http://schemas.openxmlformats.org/officeDocument/2006/relationships/tags" Target="../tags/tag66.xml"/><Relationship Id="rId65" Type="http://schemas.openxmlformats.org/officeDocument/2006/relationships/image" Target="../media/image6.emf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39" Type="http://schemas.openxmlformats.org/officeDocument/2006/relationships/tags" Target="../tags/tag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C19979F-7CA3-64AD-5416-5258FA77991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733642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9" imgH="642" progId="TCLayout.ActiveDocument.1">
                  <p:embed/>
                </p:oleObj>
              </mc:Choice>
              <mc:Fallback>
                <p:oleObj name="think-cell Slide" r:id="rId3" imgW="639" imgH="642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C19979F-7CA3-64AD-5416-5258FA7799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D21D2AA-F8F3-AE1A-A92E-F24AA4AD06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da-DK" dirty="0"/>
              <a:t>DSU IT Projekt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0C8E81-3EFA-3B7F-89B0-DDBBDB8E26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Status OPDATERING</a:t>
            </a:r>
          </a:p>
        </p:txBody>
      </p:sp>
      <p:pic>
        <p:nvPicPr>
          <p:cNvPr id="11" name="Picture 10" descr="Chess pawn with a shadow of a king">
            <a:extLst>
              <a:ext uri="{FF2B5EF4-FFF2-40B4-BE49-F238E27FC236}">
                <a16:creationId xmlns:a16="http://schemas.microsoft.com/office/drawing/2014/main" id="{30F9CE16-ADEA-0EDF-1966-DA5A3687226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61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E2DA7014-3D9E-7C72-42FC-6531C4E698C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31929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9" imgH="642" progId="TCLayout.ActiveDocument.1">
                  <p:embed/>
                </p:oleObj>
              </mc:Choice>
              <mc:Fallback>
                <p:oleObj name="think-cell Slide" r:id="rId3" imgW="639" imgH="642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2DA7014-3D9E-7C72-42FC-6531C4E698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23635178-4153-91B2-30DA-CCEE69C2E0DA}"/>
              </a:ext>
            </a:extLst>
          </p:cNvPr>
          <p:cNvSpPr txBox="1"/>
          <p:nvPr/>
        </p:nvSpPr>
        <p:spPr>
          <a:xfrm>
            <a:off x="6466787" y="2002136"/>
            <a:ext cx="5033913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sz="2400" dirty="0"/>
              <a:t> Status på DSU IT projekt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da-DK" sz="2400" dirty="0"/>
              <a:t> </a:t>
            </a:r>
            <a:r>
              <a:rPr lang="da-DK" sz="2400" dirty="0" err="1"/>
              <a:t>Winkas</a:t>
            </a:r>
            <a:r>
              <a:rPr lang="da-DK" sz="2400" dirty="0"/>
              <a:t> evaluering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da-DK" sz="2400" dirty="0">
                <a:hlinkClick r:id="rId5"/>
              </a:rPr>
              <a:t> www.skak.dk</a:t>
            </a:r>
            <a:endParaRPr lang="da-DK" sz="2400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da-DK" sz="2400" dirty="0"/>
              <a:t> Medlemskartotek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da-DK" sz="2400" dirty="0"/>
              <a:t> Turnering.skak.dk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da-DK" sz="2400" dirty="0"/>
              <a:t> Holdturnering.skak.dk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sz="2400" dirty="0"/>
              <a:t> Projektplan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a-DK" sz="2400" dirty="0"/>
              <a:t> Økonomi</a:t>
            </a:r>
          </a:p>
        </p:txBody>
      </p:sp>
      <p:pic>
        <p:nvPicPr>
          <p:cNvPr id="23" name="Picture 22" descr="Black chess pieces arranged on a chessboard">
            <a:extLst>
              <a:ext uri="{FF2B5EF4-FFF2-40B4-BE49-F238E27FC236}">
                <a16:creationId xmlns:a16="http://schemas.microsoft.com/office/drawing/2014/main" id="{C16D1469-3674-FB67-531E-3607D52AC6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5" r="21457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193677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3502062-F0DA-730C-0A4C-5581D121325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5895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9" imgH="642" progId="TCLayout.ActiveDocument.1">
                  <p:embed/>
                </p:oleObj>
              </mc:Choice>
              <mc:Fallback>
                <p:oleObj name="think-cell Slide" r:id="rId3" imgW="639" imgH="64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C67E1E0-80C3-BE06-8983-5574EDD28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Status på DSU IT projekt</a:t>
            </a:r>
            <a:br>
              <a:rPr lang="da-DK" dirty="0"/>
            </a:br>
            <a:r>
              <a:rPr lang="da-DK" sz="2400" dirty="0"/>
              <a:t>November 2024</a:t>
            </a:r>
            <a:endParaRPr lang="da-DK" sz="4000" dirty="0"/>
          </a:p>
        </p:txBody>
      </p:sp>
      <p:pic>
        <p:nvPicPr>
          <p:cNvPr id="3" name="Picture 2" descr="First move of a chess game">
            <a:extLst>
              <a:ext uri="{FF2B5EF4-FFF2-40B4-BE49-F238E27FC236}">
                <a16:creationId xmlns:a16="http://schemas.microsoft.com/office/drawing/2014/main" id="{79200155-AE76-40A9-E9D6-6A4F8FAB437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75"/>
          <a:stretch/>
        </p:blipFill>
        <p:spPr>
          <a:xfrm>
            <a:off x="6422248" y="4286761"/>
            <a:ext cx="5769752" cy="25757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17AADA-2959-BC74-5B35-B5D94EA05527}"/>
              </a:ext>
            </a:extLst>
          </p:cNvPr>
          <p:cNvSpPr txBox="1"/>
          <p:nvPr/>
        </p:nvSpPr>
        <p:spPr>
          <a:xfrm>
            <a:off x="544946" y="1708727"/>
            <a:ext cx="111025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>
                <a:solidFill>
                  <a:schemeClr val="tx2"/>
                </a:solidFill>
              </a:rPr>
              <a:t>Projekt opdelt i faser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dirty="0">
                <a:solidFill>
                  <a:schemeClr val="tx2"/>
                </a:solidFill>
              </a:rPr>
              <a:t>Første fase er udskiftning af </a:t>
            </a:r>
            <a:r>
              <a:rPr lang="da-DK" dirty="0" err="1">
                <a:solidFill>
                  <a:schemeClr val="tx2"/>
                </a:solidFill>
              </a:rPr>
              <a:t>WinKAS</a:t>
            </a:r>
            <a:endParaRPr lang="da-DK" dirty="0">
              <a:solidFill>
                <a:schemeClr val="tx2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dirty="0">
                <a:solidFill>
                  <a:schemeClr val="tx2"/>
                </a:solidFill>
              </a:rPr>
              <a:t>Anden fase bliver opdatering af Unionens systemer samt www.skak.dk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a-DK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>
                <a:solidFill>
                  <a:schemeClr val="tx2"/>
                </a:solidFill>
              </a:rPr>
              <a:t>Udskiftning af </a:t>
            </a:r>
            <a:r>
              <a:rPr lang="da-DK" dirty="0" err="1">
                <a:solidFill>
                  <a:schemeClr val="tx2"/>
                </a:solidFill>
              </a:rPr>
              <a:t>WinKAS</a:t>
            </a:r>
            <a:endParaRPr lang="da-DK" dirty="0">
              <a:solidFill>
                <a:schemeClr val="tx2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dirty="0">
                <a:solidFill>
                  <a:schemeClr val="tx2"/>
                </a:solidFill>
              </a:rPr>
              <a:t>e-conomic er blevet valgt baseret på fleksibilitet i løsning og især anbefaling fra DSU’s revisorer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dirty="0">
                <a:solidFill>
                  <a:schemeClr val="tx2"/>
                </a:solidFill>
              </a:rPr>
              <a:t>Opdateret kontoplan er ved at blive udarbejdet – koordineres med Jens Gade inden implementering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dirty="0">
                <a:solidFill>
                  <a:schemeClr val="tx2"/>
                </a:solidFill>
              </a:rPr>
              <a:t>Bogføring overgår til e-conomic i løbet af 2024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a-DK" dirty="0">
                <a:solidFill>
                  <a:schemeClr val="tx2"/>
                </a:solidFill>
              </a:rPr>
              <a:t>Regnskabsdata fra </a:t>
            </a:r>
            <a:r>
              <a:rPr lang="da-DK" dirty="0" err="1">
                <a:solidFill>
                  <a:schemeClr val="tx2"/>
                </a:solidFill>
              </a:rPr>
              <a:t>WinKAS</a:t>
            </a:r>
            <a:r>
              <a:rPr lang="da-DK" dirty="0">
                <a:solidFill>
                  <a:schemeClr val="tx2"/>
                </a:solidFill>
              </a:rPr>
              <a:t> overføres til e-conomic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da-DK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>
                <a:solidFill>
                  <a:schemeClr val="tx2"/>
                </a:solidFill>
              </a:rPr>
              <a:t>Projektets anden fase forventet igangsat 1. kvartal 2025</a:t>
            </a:r>
          </a:p>
        </p:txBody>
      </p:sp>
    </p:spTree>
    <p:extLst>
      <p:ext uri="{BB962C8B-B14F-4D97-AF65-F5344CB8AC3E}">
        <p14:creationId xmlns:p14="http://schemas.microsoft.com/office/powerpoint/2010/main" val="1899484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937EE59E-6A38-FA22-2705-C76C9F65ABD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47177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9" imgH="642" progId="TCLayout.ActiveDocument.1">
                  <p:embed/>
                </p:oleObj>
              </mc:Choice>
              <mc:Fallback>
                <p:oleObj name="think-cell Slide" r:id="rId3" imgW="639" imgH="642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37EE59E-6A38-FA22-2705-C76C9F65AB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C67E1E0-80C3-BE06-8983-5574EDD28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Udvælgelse af nyt økonomisystem</a:t>
            </a:r>
          </a:p>
        </p:txBody>
      </p:sp>
      <p:pic>
        <p:nvPicPr>
          <p:cNvPr id="206" name="Picture 205">
            <a:extLst>
              <a:ext uri="{FF2B5EF4-FFF2-40B4-BE49-F238E27FC236}">
                <a16:creationId xmlns:a16="http://schemas.microsoft.com/office/drawing/2014/main" id="{373616FE-F561-B9C7-0A1A-3ACE2A2020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798" y="1993770"/>
            <a:ext cx="720000" cy="72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191848-6430-8AB4-9BA8-0DCEDC58E1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6505" y="5286912"/>
            <a:ext cx="720000" cy="72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04E012-73EC-A5A8-FFF5-BE4300A54A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6505" y="3517368"/>
            <a:ext cx="720000" cy="72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767216-A146-6163-5347-D3A0DBED4F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6505" y="1808046"/>
            <a:ext cx="720000" cy="720000"/>
          </a:xfrm>
          <a:prstGeom prst="rect">
            <a:avLst/>
          </a:prstGeom>
        </p:spPr>
      </p:pic>
      <p:pic>
        <p:nvPicPr>
          <p:cNvPr id="14" name="Graphic 13" descr="Comment Like outline">
            <a:extLst>
              <a:ext uri="{FF2B5EF4-FFF2-40B4-BE49-F238E27FC236}">
                <a16:creationId xmlns:a16="http://schemas.microsoft.com/office/drawing/2014/main" id="{8A0483D9-9AA5-BAEC-6872-4EED42C4B0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16505" y="2863816"/>
            <a:ext cx="900000" cy="900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397E2A4-0072-36A0-FAA6-4FC9C78DBFC2}"/>
              </a:ext>
            </a:extLst>
          </p:cNvPr>
          <p:cNvSpPr txBox="1"/>
          <p:nvPr/>
        </p:nvSpPr>
        <p:spPr>
          <a:xfrm>
            <a:off x="1108657" y="1993376"/>
            <a:ext cx="42225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800" dirty="0" err="1">
                <a:solidFill>
                  <a:schemeClr val="tx2"/>
                </a:solidFill>
              </a:rPr>
              <a:t>WinKAS</a:t>
            </a:r>
            <a:r>
              <a:rPr lang="da-DK" sz="1800" dirty="0">
                <a:solidFill>
                  <a:schemeClr val="tx2"/>
                </a:solidFill>
              </a:rPr>
              <a:t> A/S er vores nuværende økonomisystem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tx2"/>
                </a:solidFill>
              </a:rPr>
              <a:t>Nuværende løsning overholder ikke kravene til bogføring i digitalt bogførings-system, hvilket senest skal være gældende per 1. januar 2026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tx2"/>
                </a:solidFill>
              </a:rPr>
              <a:t>Pris: Dyr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69B847-0E22-8565-69B6-415B3375F6FE}"/>
              </a:ext>
            </a:extLst>
          </p:cNvPr>
          <p:cNvSpPr txBox="1"/>
          <p:nvPr/>
        </p:nvSpPr>
        <p:spPr>
          <a:xfrm>
            <a:off x="7176505" y="1808268"/>
            <a:ext cx="3657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800" dirty="0" err="1">
                <a:solidFill>
                  <a:schemeClr val="tx2"/>
                </a:solidFill>
              </a:rPr>
              <a:t>WinKAS</a:t>
            </a:r>
            <a:r>
              <a:rPr lang="da-DK" sz="1800" dirty="0">
                <a:solidFill>
                  <a:schemeClr val="tx2"/>
                </a:solidFill>
              </a:rPr>
              <a:t> Air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tx2"/>
                </a:solidFill>
              </a:rPr>
              <a:t>Online løsning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tx2"/>
                </a:solidFill>
              </a:rPr>
              <a:t>Pris: Dyr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84F84F-4E3D-9182-B02E-9948978FF1C4}"/>
              </a:ext>
            </a:extLst>
          </p:cNvPr>
          <p:cNvSpPr txBox="1"/>
          <p:nvPr/>
        </p:nvSpPr>
        <p:spPr>
          <a:xfrm>
            <a:off x="7176505" y="5286912"/>
            <a:ext cx="3657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800" dirty="0" err="1">
                <a:solidFill>
                  <a:schemeClr val="tx2"/>
                </a:solidFill>
              </a:rPr>
              <a:t>Dinero</a:t>
            </a:r>
            <a:endParaRPr lang="da-DK" sz="18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tx2"/>
                </a:solidFill>
              </a:rPr>
              <a:t>Online løsning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tx2"/>
                </a:solidFill>
              </a:rPr>
              <a:t>Pris: Middel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2FDBD1-C9D8-15D2-1B19-A86C3BF8B71C}"/>
              </a:ext>
            </a:extLst>
          </p:cNvPr>
          <p:cNvSpPr txBox="1"/>
          <p:nvPr/>
        </p:nvSpPr>
        <p:spPr>
          <a:xfrm>
            <a:off x="7176505" y="3517368"/>
            <a:ext cx="3657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tx2"/>
                </a:solidFill>
              </a:rPr>
              <a:t>e-conomic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tx2"/>
                </a:solidFill>
              </a:rPr>
              <a:t>Online løsning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800" b="1" u="sng" dirty="0">
                <a:solidFill>
                  <a:schemeClr val="tx2"/>
                </a:solidFill>
              </a:rPr>
              <a:t>Anbefales af DSU’s revisorer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tx2"/>
                </a:solidFill>
              </a:rPr>
              <a:t>Pris: Middel</a:t>
            </a:r>
          </a:p>
        </p:txBody>
      </p:sp>
    </p:spTree>
    <p:extLst>
      <p:ext uri="{BB962C8B-B14F-4D97-AF65-F5344CB8AC3E}">
        <p14:creationId xmlns:p14="http://schemas.microsoft.com/office/powerpoint/2010/main" val="2448439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40CC401-A682-0017-515D-BFA2AE2038C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37751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4" imgW="639" imgH="642" progId="TCLayout.ActiveDocument.1">
                  <p:embed/>
                </p:oleObj>
              </mc:Choice>
              <mc:Fallback>
                <p:oleObj name="think-cell Slide" r:id="rId64" imgW="639" imgH="642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40CC401-A682-0017-515D-BFA2AE2038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C67E1E0-80C3-BE06-8983-5574EDD28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94984"/>
            <a:ext cx="9404723" cy="1179790"/>
          </a:xfrm>
        </p:spPr>
        <p:txBody>
          <a:bodyPr vert="horz"/>
          <a:lstStyle/>
          <a:p>
            <a:r>
              <a:rPr lang="da-DK" dirty="0"/>
              <a:t>Projektplan - Første fase</a:t>
            </a:r>
            <a:br>
              <a:rPr lang="da-DK" dirty="0"/>
            </a:br>
            <a:r>
              <a:rPr lang="da-DK" sz="2400" dirty="0"/>
              <a:t>Udskiftning af økonomisystem</a:t>
            </a:r>
            <a:endParaRPr lang="da-DK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04F6EB66-E52D-6816-83C5-19D0403EA67F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3889375" y="1704975"/>
            <a:ext cx="368617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B55C995-50C1-4587-9B12-3A1992C7D632}" type="datetime'''''''''''''''''2''''''0''''''''2''''''''''''''4'">
              <a:rPr lang="da-DK" altLang="en-US" sz="1400" b="1" smtClean="0">
                <a:solidFill>
                  <a:schemeClr val="tx2"/>
                </a:solidFill>
                <a:effectLst/>
                <a:latin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2024</a:t>
            </a:fld>
            <a:endParaRPr lang="da-DK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7AAD424D-2064-EAD9-33C1-05BC0F9A3630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7575550" y="1704975"/>
            <a:ext cx="4186238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746D983-3609-41F0-8179-70ED53281689}" type="datetime'''''''2''''''''''''''''''''0''''''''2''''''''''''''5'''''''">
              <a:rPr lang="da-DK" altLang="en-US" sz="1400" b="1" smtClean="0">
                <a:solidFill>
                  <a:schemeClr val="tx2"/>
                </a:solidFill>
                <a:latin typeface="+mn-lt"/>
              </a:rPr>
              <a:pPr/>
              <a:t>2025</a:t>
            </a:fld>
            <a:endParaRPr lang="da-DK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9" name="Text Placeholder 2">
            <a:extLst>
              <a:ext uri="{FF2B5EF4-FFF2-40B4-BE49-F238E27FC236}">
                <a16:creationId xmlns:a16="http://schemas.microsoft.com/office/drawing/2014/main" id="{2E168D00-A79B-95C2-5641-056027E27E73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3889375" y="1965325"/>
            <a:ext cx="51752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E5CD0FA-2FD7-44D4-A77D-83D3E8B3B98B}" type="datetime'''''''''''''''j''''''''u''''''''''n'''''''''''''''''''''''''''">
              <a:rPr lang="da-DK" altLang="en-US" sz="1400" b="1" smtClean="0">
                <a:solidFill>
                  <a:schemeClr val="tx2"/>
                </a:solidFill>
                <a:latin typeface="+mn-lt"/>
              </a:rPr>
              <a:pPr/>
              <a:t>jun</a:t>
            </a:fld>
            <a:endParaRPr lang="da-DK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1" name="Text Placeholder 2">
            <a:extLst>
              <a:ext uri="{FF2B5EF4-FFF2-40B4-BE49-F238E27FC236}">
                <a16:creationId xmlns:a16="http://schemas.microsoft.com/office/drawing/2014/main" id="{5D876E35-893F-5EA8-91EF-FADB58B87BED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4406900" y="1965325"/>
            <a:ext cx="533400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928124F-369B-40FF-8633-D7FFECF485AB}" type="datetime'''''j''''''''''''u''''''''''''''''''''''''''''''''''''l'''''">
              <a:rPr lang="da-DK" altLang="en-US" sz="1400" b="1" smtClean="0">
                <a:solidFill>
                  <a:schemeClr val="tx2"/>
                </a:solidFill>
                <a:latin typeface="+mn-lt"/>
              </a:rPr>
              <a:pPr/>
              <a:t>jul</a:t>
            </a:fld>
            <a:endParaRPr lang="da-DK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2" name="Text Placeholder 2">
            <a:extLst>
              <a:ext uri="{FF2B5EF4-FFF2-40B4-BE49-F238E27FC236}">
                <a16:creationId xmlns:a16="http://schemas.microsoft.com/office/drawing/2014/main" id="{434C486B-71DC-00A1-889A-79E7BE32C3D3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4940300" y="1965325"/>
            <a:ext cx="533400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19EB554-DA01-4B2E-89E0-15313898732A}" type="datetime'''''''''''''''''''''''a''''''''''''''''''''''''''''ug'''''">
              <a:rPr lang="da-DK" altLang="en-US" sz="1400" b="1" smtClean="0">
                <a:solidFill>
                  <a:schemeClr val="tx2"/>
                </a:solidFill>
                <a:latin typeface="+mn-lt"/>
              </a:rPr>
              <a:pPr/>
              <a:t>aug</a:t>
            </a:fld>
            <a:endParaRPr lang="da-DK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3" name="Text Placeholder 2">
            <a:extLst>
              <a:ext uri="{FF2B5EF4-FFF2-40B4-BE49-F238E27FC236}">
                <a16:creationId xmlns:a16="http://schemas.microsoft.com/office/drawing/2014/main" id="{16764574-8B06-1594-4EB9-C8CEFDB26801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5473700" y="1965325"/>
            <a:ext cx="51752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C86A13A-F2E2-43D0-865A-8159C15869D5}" type="datetime's''''''''''''''''''''''''''''''e''''''''''''''''''''''p'''''">
              <a:rPr lang="da-DK" altLang="en-US" sz="1400" b="1" smtClean="0">
                <a:solidFill>
                  <a:schemeClr val="tx2"/>
                </a:solidFill>
                <a:latin typeface="+mn-lt"/>
              </a:rPr>
              <a:pPr/>
              <a:t>sep</a:t>
            </a:fld>
            <a:endParaRPr lang="da-DK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4" name="Text Placeholder 2">
            <a:extLst>
              <a:ext uri="{FF2B5EF4-FFF2-40B4-BE49-F238E27FC236}">
                <a16:creationId xmlns:a16="http://schemas.microsoft.com/office/drawing/2014/main" id="{4E4C7AC4-D087-29E6-58E2-62A6A8C1531F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5991225" y="1965325"/>
            <a:ext cx="533400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0F44808-63B3-4382-8C31-D268EADFA18A}" type="datetime'''''''''o''''''''k''''''''''''''''t'''''''''''''''''''''">
              <a:rPr lang="da-DK" altLang="en-US" sz="1400" b="1" smtClean="0">
                <a:solidFill>
                  <a:schemeClr val="tx2"/>
                </a:solidFill>
                <a:latin typeface="+mn-lt"/>
              </a:rPr>
              <a:pPr/>
              <a:t>okt</a:t>
            </a:fld>
            <a:endParaRPr lang="da-DK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71CFC9D-20DE-8B52-21E2-88235338CF8C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6524625" y="1965325"/>
            <a:ext cx="51752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DED5AE5-EE05-498E-A76A-D9199E3BFDF9}" type="datetime'''''n''''o''''''''''''''''''''''''''''''''''''v'''">
              <a:rPr lang="da-DK" altLang="en-US" sz="1400" b="1" smtClean="0">
                <a:solidFill>
                  <a:schemeClr val="tx2"/>
                </a:solidFill>
                <a:effectLst/>
                <a:latin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nov</a:t>
            </a:fld>
            <a:endParaRPr lang="da-DK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AD076AE1-3CC3-C91F-247C-A848C91B97A1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7042150" y="1965325"/>
            <a:ext cx="533400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2AA7605-9FBB-4141-9A5F-6F9B17FB4E8A}" type="datetime'''d''''''''''''e''c'''''''''''">
              <a:rPr lang="da-DK" altLang="en-US" sz="1400" b="1" smtClean="0">
                <a:solidFill>
                  <a:schemeClr val="tx2"/>
                </a:solidFill>
                <a:latin typeface="+mn-lt"/>
              </a:rPr>
              <a:pPr/>
              <a:t>dec</a:t>
            </a:fld>
            <a:endParaRPr lang="da-DK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E06C98DA-0397-3EDF-FBC5-A696BD07863D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7575550" y="1965325"/>
            <a:ext cx="534988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1585389-B960-4608-83C4-77C617E80036}" type="datetime'''''''''''''''''''j''''''''''''''''''''''a''''''''''n'">
              <a:rPr lang="da-DK" altLang="en-US" sz="1400" b="1" smtClean="0">
                <a:solidFill>
                  <a:schemeClr val="tx2"/>
                </a:solidFill>
                <a:latin typeface="+mn-lt"/>
              </a:rPr>
              <a:pPr/>
              <a:t>jan</a:t>
            </a:fld>
            <a:endParaRPr lang="da-DK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B6A90916-588D-9625-EBE8-7C3353CE04A1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8110538" y="1965325"/>
            <a:ext cx="4810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E216DF7-18B8-43D7-B2D0-46462D925339}" type="datetime'''''''''''''f''''''e''''''''''''''''''''''''''''''b'''''''''''">
              <a:rPr lang="da-DK" altLang="en-US" sz="1400" b="1" smtClean="0">
                <a:solidFill>
                  <a:schemeClr val="tx2"/>
                </a:solidFill>
                <a:latin typeface="+mn-lt"/>
              </a:rPr>
              <a:pPr/>
              <a:t>feb</a:t>
            </a:fld>
            <a:endParaRPr lang="da-DK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292C3F27-AC68-E795-AA73-B159CD1BD2D0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8591550" y="1965325"/>
            <a:ext cx="534988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FF78C8B-6D95-4044-8C40-315F9FE58C09}" type="datetime'm''''''''''''''''''a''''''''''''r'''''''''''''''''''">
              <a:rPr lang="da-DK" altLang="en-US" sz="1400" b="1" smtClean="0">
                <a:solidFill>
                  <a:schemeClr val="tx2"/>
                </a:solidFill>
                <a:latin typeface="+mn-lt"/>
              </a:rPr>
              <a:pPr/>
              <a:t>mar</a:t>
            </a:fld>
            <a:endParaRPr lang="da-DK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67E48725-4688-5D21-89F9-7D7D82F973B3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9126538" y="1965325"/>
            <a:ext cx="515938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0E27297-3552-466E-9C5B-43EA0F659E17}" type="datetime'''''''a''''''''''''''''''''p''''''''''''''''''''r'">
              <a:rPr lang="da-DK" altLang="en-US" sz="1400" b="1" smtClean="0">
                <a:solidFill>
                  <a:schemeClr val="tx2"/>
                </a:solidFill>
                <a:latin typeface="+mn-lt"/>
              </a:rPr>
              <a:pPr/>
              <a:t>apr</a:t>
            </a:fld>
            <a:endParaRPr lang="da-DK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AA661621-E597-0165-DD4F-146512D7BC50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9642475" y="1965325"/>
            <a:ext cx="534988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68669BB-610D-42A1-99D3-F1AD279CD2F9}" type="datetime'''''''''''''''''''''''m''''''''''a''''''''''''''''''j'''''''">
              <a:rPr lang="da-DK" altLang="en-US" sz="1400" b="1" smtClean="0">
                <a:solidFill>
                  <a:schemeClr val="tx2"/>
                </a:solidFill>
                <a:latin typeface="+mn-lt"/>
              </a:rPr>
              <a:pPr/>
              <a:t>maj</a:t>
            </a:fld>
            <a:endParaRPr lang="da-DK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855F6614-6807-2000-AB58-063D0070080D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10177463" y="1965325"/>
            <a:ext cx="515938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9DC1F02-299C-4C8F-8552-95950F702355}" type="datetime'''''''j''''''''''''''''''''''''''un'''''''''''''''">
              <a:rPr lang="da-DK" altLang="en-US" sz="1400" b="1" smtClean="0">
                <a:solidFill>
                  <a:schemeClr val="tx2"/>
                </a:solidFill>
                <a:latin typeface="+mn-lt"/>
              </a:rPr>
              <a:pPr/>
              <a:t>jun</a:t>
            </a:fld>
            <a:endParaRPr lang="da-DK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24AEBC95-153A-101A-5F97-E3C465E48E67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10693400" y="1965325"/>
            <a:ext cx="534988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2F9EB34-812D-4960-95D0-00753262A1B1}" type="datetime'''''''''''''''''''''''j''''''''''''''''''''u''''''''''''''''l'">
              <a:rPr lang="da-DK" altLang="en-US" sz="1400" b="1" smtClean="0">
                <a:solidFill>
                  <a:schemeClr val="tx2"/>
                </a:solidFill>
                <a:latin typeface="+mn-lt"/>
              </a:rPr>
              <a:pPr/>
              <a:t>jul</a:t>
            </a:fld>
            <a:endParaRPr lang="da-DK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B971281C-8294-3B76-C5E7-1DAFE02811DF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11228388" y="1965325"/>
            <a:ext cx="533400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F8EDE45-6FF1-4089-9AD4-811C0743E0E0}" type="datetime'''''''''a''''''''''''''''''''u''''g'''''''''''">
              <a:rPr lang="da-DK" altLang="en-US" sz="1400" b="1" smtClean="0">
                <a:solidFill>
                  <a:schemeClr val="tx2"/>
                </a:solidFill>
                <a:latin typeface="+mn-lt"/>
              </a:rPr>
              <a:pPr/>
              <a:t>aug</a:t>
            </a:fld>
            <a:endParaRPr lang="da-DK" sz="1400" b="1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A28C642-86DC-0FB9-84ED-C41BCFAA054E}"/>
              </a:ext>
            </a:extLst>
          </p:cNvPr>
          <p:cNvCxnSpPr/>
          <p:nvPr>
            <p:custDataLst>
              <p:tags r:id="rId19"/>
            </p:custDataLst>
          </p:nvPr>
        </p:nvCxnSpPr>
        <p:spPr bwMode="auto">
          <a:xfrm>
            <a:off x="5991225" y="2225675"/>
            <a:ext cx="0" cy="3370263"/>
          </a:xfrm>
          <a:prstGeom prst="line">
            <a:avLst/>
          </a:prstGeom>
          <a:ln w="31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9CFE968-9A55-F022-0C46-3809D35E1E77}"/>
              </a:ext>
            </a:extLst>
          </p:cNvPr>
          <p:cNvCxnSpPr/>
          <p:nvPr>
            <p:custDataLst>
              <p:tags r:id="rId20"/>
            </p:custDataLst>
          </p:nvPr>
        </p:nvCxnSpPr>
        <p:spPr bwMode="auto">
          <a:xfrm>
            <a:off x="6524625" y="2225675"/>
            <a:ext cx="0" cy="3370263"/>
          </a:xfrm>
          <a:prstGeom prst="line">
            <a:avLst/>
          </a:prstGeom>
          <a:ln w="31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F3A3253-0455-B0CB-4B4C-C1093D438927}"/>
              </a:ext>
            </a:extLst>
          </p:cNvPr>
          <p:cNvCxnSpPr/>
          <p:nvPr>
            <p:custDataLst>
              <p:tags r:id="rId21"/>
            </p:custDataLst>
          </p:nvPr>
        </p:nvCxnSpPr>
        <p:spPr bwMode="auto">
          <a:xfrm>
            <a:off x="7042150" y="2225675"/>
            <a:ext cx="0" cy="3370263"/>
          </a:xfrm>
          <a:prstGeom prst="line">
            <a:avLst/>
          </a:prstGeom>
          <a:ln w="31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53A7A84-5300-4A53-0D12-02EC0F40E592}"/>
              </a:ext>
            </a:extLst>
          </p:cNvPr>
          <p:cNvCxnSpPr/>
          <p:nvPr>
            <p:custDataLst>
              <p:tags r:id="rId22"/>
            </p:custDataLst>
          </p:nvPr>
        </p:nvCxnSpPr>
        <p:spPr bwMode="auto">
          <a:xfrm>
            <a:off x="7575550" y="2225675"/>
            <a:ext cx="0" cy="3370263"/>
          </a:xfrm>
          <a:prstGeom prst="line">
            <a:avLst/>
          </a:prstGeom>
          <a:ln w="31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46E47DF-7E75-A897-536C-399C6329442E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>
            <a:off x="8110538" y="2225675"/>
            <a:ext cx="0" cy="3370263"/>
          </a:xfrm>
          <a:prstGeom prst="line">
            <a:avLst/>
          </a:prstGeom>
          <a:ln w="31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890FFBA-EA3B-E111-8BF5-F71004286CD6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>
            <a:off x="8591550" y="2225675"/>
            <a:ext cx="0" cy="3370263"/>
          </a:xfrm>
          <a:prstGeom prst="line">
            <a:avLst/>
          </a:prstGeom>
          <a:ln w="31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99CACFB-C182-852B-FA06-0EC033E738C1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9126538" y="2225675"/>
            <a:ext cx="0" cy="3370263"/>
          </a:xfrm>
          <a:prstGeom prst="line">
            <a:avLst/>
          </a:prstGeom>
          <a:ln w="31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E381B1D-3DB9-55E6-821E-6037D2BB5E79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>
            <a:off x="9642475" y="2225675"/>
            <a:ext cx="0" cy="3370263"/>
          </a:xfrm>
          <a:prstGeom prst="line">
            <a:avLst/>
          </a:prstGeom>
          <a:ln w="31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BAB1B12-C45E-6E2E-BCFE-193FED82E1EE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>
            <a:off x="10177463" y="2225675"/>
            <a:ext cx="0" cy="3370263"/>
          </a:xfrm>
          <a:prstGeom prst="line">
            <a:avLst/>
          </a:prstGeom>
          <a:ln w="31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D114254F-D9E7-7B70-3B1E-22D4369C9A84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>
            <a:off x="11228388" y="2225675"/>
            <a:ext cx="0" cy="3370263"/>
          </a:xfrm>
          <a:prstGeom prst="line">
            <a:avLst/>
          </a:prstGeom>
          <a:ln w="31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357E3EC-7D1E-AA27-6564-E3F4B3437931}"/>
              </a:ext>
            </a:extLst>
          </p:cNvPr>
          <p:cNvCxnSpPr/>
          <p:nvPr>
            <p:custDataLst>
              <p:tags r:id="rId29"/>
            </p:custDataLst>
          </p:nvPr>
        </p:nvCxnSpPr>
        <p:spPr bwMode="auto">
          <a:xfrm>
            <a:off x="3889375" y="2225675"/>
            <a:ext cx="0" cy="3370263"/>
          </a:xfrm>
          <a:prstGeom prst="line">
            <a:avLst/>
          </a:prstGeom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D6112CE-B9D0-E060-078D-5E357C36F7FC}"/>
              </a:ext>
            </a:extLst>
          </p:cNvPr>
          <p:cNvCxnSpPr/>
          <p:nvPr>
            <p:custDataLst>
              <p:tags r:id="rId30"/>
            </p:custDataLst>
          </p:nvPr>
        </p:nvCxnSpPr>
        <p:spPr bwMode="auto">
          <a:xfrm>
            <a:off x="11761788" y="2225675"/>
            <a:ext cx="0" cy="3370263"/>
          </a:xfrm>
          <a:prstGeom prst="line">
            <a:avLst/>
          </a:prstGeom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F99D250-84D7-E5E4-A9C9-5796E12D0C63}"/>
              </a:ext>
            </a:extLst>
          </p:cNvPr>
          <p:cNvCxnSpPr/>
          <p:nvPr>
            <p:custDataLst>
              <p:tags r:id="rId31"/>
            </p:custDataLst>
          </p:nvPr>
        </p:nvCxnSpPr>
        <p:spPr bwMode="auto">
          <a:xfrm>
            <a:off x="349250" y="2225675"/>
            <a:ext cx="0" cy="3370263"/>
          </a:xfrm>
          <a:prstGeom prst="line">
            <a:avLst/>
          </a:prstGeom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BDF80D6-3144-EC90-B3F7-72D58E2B6370}"/>
              </a:ext>
            </a:extLst>
          </p:cNvPr>
          <p:cNvCxnSpPr/>
          <p:nvPr>
            <p:custDataLst>
              <p:tags r:id="rId32"/>
            </p:custDataLst>
          </p:nvPr>
        </p:nvCxnSpPr>
        <p:spPr bwMode="auto">
          <a:xfrm>
            <a:off x="10693400" y="2225675"/>
            <a:ext cx="0" cy="3370263"/>
          </a:xfrm>
          <a:prstGeom prst="line">
            <a:avLst/>
          </a:prstGeom>
          <a:ln w="31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DA20FC4-0E93-DF7A-3440-8F86CBBD3680}"/>
              </a:ext>
            </a:extLst>
          </p:cNvPr>
          <p:cNvCxnSpPr/>
          <p:nvPr>
            <p:custDataLst>
              <p:tags r:id="rId33"/>
            </p:custDataLst>
          </p:nvPr>
        </p:nvCxnSpPr>
        <p:spPr bwMode="auto">
          <a:xfrm>
            <a:off x="4406900" y="2225675"/>
            <a:ext cx="0" cy="3370263"/>
          </a:xfrm>
          <a:prstGeom prst="line">
            <a:avLst/>
          </a:prstGeom>
          <a:ln w="31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76E56CB-0E44-8758-5A68-9F038BD722CE}"/>
              </a:ext>
            </a:extLst>
          </p:cNvPr>
          <p:cNvCxnSpPr/>
          <p:nvPr>
            <p:custDataLst>
              <p:tags r:id="rId34"/>
            </p:custDataLst>
          </p:nvPr>
        </p:nvCxnSpPr>
        <p:spPr bwMode="auto">
          <a:xfrm>
            <a:off x="4940300" y="2225675"/>
            <a:ext cx="0" cy="3370263"/>
          </a:xfrm>
          <a:prstGeom prst="line">
            <a:avLst/>
          </a:prstGeom>
          <a:ln w="31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EA4363F-751A-7CCB-536F-F50675FC5FE9}"/>
              </a:ext>
            </a:extLst>
          </p:cNvPr>
          <p:cNvCxnSpPr/>
          <p:nvPr>
            <p:custDataLst>
              <p:tags r:id="rId35"/>
            </p:custDataLst>
          </p:nvPr>
        </p:nvCxnSpPr>
        <p:spPr bwMode="auto">
          <a:xfrm>
            <a:off x="5473700" y="2225675"/>
            <a:ext cx="0" cy="3370263"/>
          </a:xfrm>
          <a:prstGeom prst="line">
            <a:avLst/>
          </a:prstGeom>
          <a:ln w="317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C84BB75-238F-6559-C7B3-CB6168573DC7}"/>
              </a:ext>
            </a:extLst>
          </p:cNvPr>
          <p:cNvCxnSpPr/>
          <p:nvPr>
            <p:custDataLst>
              <p:tags r:id="rId36"/>
            </p:custDataLst>
          </p:nvPr>
        </p:nvCxnSpPr>
        <p:spPr bwMode="auto">
          <a:xfrm>
            <a:off x="349250" y="5595938"/>
            <a:ext cx="11412538" cy="0"/>
          </a:xfrm>
          <a:prstGeom prst="line">
            <a:avLst/>
          </a:prstGeom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FBA46BA-0032-E92D-A180-F2EA96BD4FB9}"/>
              </a:ext>
            </a:extLst>
          </p:cNvPr>
          <p:cNvCxnSpPr/>
          <p:nvPr>
            <p:custDataLst>
              <p:tags r:id="rId37"/>
            </p:custDataLst>
          </p:nvPr>
        </p:nvCxnSpPr>
        <p:spPr bwMode="gray">
          <a:xfrm>
            <a:off x="6921500" y="2225675"/>
            <a:ext cx="0" cy="3533775"/>
          </a:xfrm>
          <a:prstGeom prst="line">
            <a:avLst/>
          </a:prstGeom>
          <a:ln w="19050" cap="rnd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F6884CC-662F-B737-66DA-CC0B98D13CC0}"/>
              </a:ext>
            </a:extLst>
          </p:cNvPr>
          <p:cNvCxnSpPr/>
          <p:nvPr>
            <p:custDataLst>
              <p:tags r:id="rId38"/>
            </p:custDataLst>
          </p:nvPr>
        </p:nvCxnSpPr>
        <p:spPr bwMode="auto">
          <a:xfrm>
            <a:off x="349250" y="2225675"/>
            <a:ext cx="11412538" cy="0"/>
          </a:xfrm>
          <a:prstGeom prst="line">
            <a:avLst/>
          </a:prstGeom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1" name="Arrow: Left 160">
            <a:extLst>
              <a:ext uri="{FF2B5EF4-FFF2-40B4-BE49-F238E27FC236}">
                <a16:creationId xmlns:a16="http://schemas.microsoft.com/office/drawing/2014/main" id="{73427E42-E165-D8B2-E9F6-06EC059C2805}"/>
              </a:ext>
            </a:extLst>
          </p:cNvPr>
          <p:cNvSpPr/>
          <p:nvPr>
            <p:custDataLst>
              <p:tags r:id="rId39"/>
            </p:custDataLst>
          </p:nvPr>
        </p:nvSpPr>
        <p:spPr bwMode="auto">
          <a:xfrm>
            <a:off x="3773488" y="2392363"/>
            <a:ext cx="3802063" cy="196850"/>
          </a:xfrm>
          <a:prstGeom prst="leftArrow">
            <a:avLst>
              <a:gd name="adj1" fmla="val 50000"/>
              <a:gd name="adj2" fmla="val 40660"/>
            </a:avLst>
          </a:prstGeom>
          <a:solidFill>
            <a:schemeClr val="accent5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E015790A-DC87-E62E-36F8-F1BB85599064}"/>
              </a:ext>
            </a:extLst>
          </p:cNvPr>
          <p:cNvSpPr/>
          <p:nvPr>
            <p:custDataLst>
              <p:tags r:id="rId40"/>
            </p:custDataLst>
          </p:nvPr>
        </p:nvSpPr>
        <p:spPr bwMode="auto">
          <a:xfrm>
            <a:off x="7042150" y="3960813"/>
            <a:ext cx="533400" cy="98425"/>
          </a:xfrm>
          <a:prstGeom prst="rect">
            <a:avLst/>
          </a:prstGeom>
          <a:solidFill>
            <a:schemeClr val="accent3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54360B38-137E-B0FC-626A-EFAB35BF4563}"/>
              </a:ext>
            </a:extLst>
          </p:cNvPr>
          <p:cNvSpPr/>
          <p:nvPr>
            <p:custDataLst>
              <p:tags r:id="rId41"/>
            </p:custDataLst>
          </p:nvPr>
        </p:nvSpPr>
        <p:spPr bwMode="auto">
          <a:xfrm>
            <a:off x="5473700" y="2876550"/>
            <a:ext cx="620713" cy="98425"/>
          </a:xfrm>
          <a:prstGeom prst="rect">
            <a:avLst/>
          </a:prstGeom>
          <a:solidFill>
            <a:schemeClr val="accent4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C8193877-DBE8-B0F8-8A24-EEB8523C4269}"/>
              </a:ext>
            </a:extLst>
          </p:cNvPr>
          <p:cNvSpPr/>
          <p:nvPr>
            <p:custDataLst>
              <p:tags r:id="rId42"/>
            </p:custDataLst>
          </p:nvPr>
        </p:nvSpPr>
        <p:spPr bwMode="auto">
          <a:xfrm>
            <a:off x="5732463" y="3524250"/>
            <a:ext cx="1309688" cy="98425"/>
          </a:xfrm>
          <a:prstGeom prst="rect">
            <a:avLst/>
          </a:prstGeom>
          <a:solidFill>
            <a:srgbClr val="9DB1CF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A4D27265-3227-7561-DDCD-9F2F932C3235}"/>
              </a:ext>
            </a:extLst>
          </p:cNvPr>
          <p:cNvSpPr/>
          <p:nvPr>
            <p:custDataLst>
              <p:tags r:id="rId43"/>
            </p:custDataLst>
          </p:nvPr>
        </p:nvSpPr>
        <p:spPr bwMode="auto">
          <a:xfrm>
            <a:off x="7575550" y="5265738"/>
            <a:ext cx="1016000" cy="98425"/>
          </a:xfrm>
          <a:prstGeom prst="rect">
            <a:avLst/>
          </a:prstGeom>
          <a:solidFill>
            <a:srgbClr val="808080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70E3E5EB-51CA-7052-80CD-5AE03682E5CA}"/>
              </a:ext>
            </a:extLst>
          </p:cNvPr>
          <p:cNvSpPr/>
          <p:nvPr>
            <p:custDataLst>
              <p:tags r:id="rId44"/>
            </p:custDataLst>
          </p:nvPr>
        </p:nvSpPr>
        <p:spPr bwMode="auto">
          <a:xfrm>
            <a:off x="6524625" y="4395788"/>
            <a:ext cx="2066925" cy="98425"/>
          </a:xfrm>
          <a:prstGeom prst="rect">
            <a:avLst/>
          </a:prstGeom>
          <a:solidFill>
            <a:schemeClr val="folHlink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7" name="Arrow: Right 186">
            <a:extLst>
              <a:ext uri="{FF2B5EF4-FFF2-40B4-BE49-F238E27FC236}">
                <a16:creationId xmlns:a16="http://schemas.microsoft.com/office/drawing/2014/main" id="{52932629-E0B7-289B-157F-C91C5AD4EB3A}"/>
              </a:ext>
            </a:extLst>
          </p:cNvPr>
          <p:cNvSpPr/>
          <p:nvPr>
            <p:custDataLst>
              <p:tags r:id="rId45"/>
            </p:custDataLst>
          </p:nvPr>
        </p:nvSpPr>
        <p:spPr bwMode="auto">
          <a:xfrm>
            <a:off x="6524625" y="4781550"/>
            <a:ext cx="5353050" cy="196850"/>
          </a:xfrm>
          <a:prstGeom prst="rightArrow">
            <a:avLst>
              <a:gd name="adj1" fmla="val 50000"/>
              <a:gd name="adj2" fmla="val 40660"/>
            </a:avLst>
          </a:prstGeom>
          <a:solidFill>
            <a:schemeClr val="accent2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CB300D1D-C45E-F883-C9EB-C5C204CBEFAB}"/>
              </a:ext>
            </a:extLst>
          </p:cNvPr>
          <p:cNvSpPr/>
          <p:nvPr>
            <p:custDataLst>
              <p:tags r:id="rId46"/>
            </p:custDataLst>
          </p:nvPr>
        </p:nvSpPr>
        <p:spPr bwMode="gray">
          <a:xfrm>
            <a:off x="6864350" y="5702300"/>
            <a:ext cx="114300" cy="114300"/>
          </a:xfrm>
          <a:prstGeom prst="triangle">
            <a:avLst/>
          </a:prstGeom>
          <a:solidFill>
            <a:schemeClr val="accent1"/>
          </a:solidFill>
          <a:ln w="9525" cap="rnd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21FC86BD-881A-3956-247E-951E90D5C252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6599239" y="5838825"/>
            <a:ext cx="6445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23F2B64D-AEF7-47DC-90E0-F7F39D7D5377}" type="datetime'2''''''''''4''-1''''''''''1''-2''0''2''''''''4'''''''''''">
              <a:rPr lang="da-DK" altLang="en-US" sz="1000" smtClean="0">
                <a:solidFill>
                  <a:schemeClr val="tx2"/>
                </a:solidFill>
                <a:latin typeface="+mn-lt"/>
              </a:rPr>
              <a:pPr/>
              <a:t>24-11-2024</a:t>
            </a:fld>
            <a:endParaRPr lang="da-DK" sz="1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6" name="Text Placeholder 2">
            <a:extLst>
              <a:ext uri="{FF2B5EF4-FFF2-40B4-BE49-F238E27FC236}">
                <a16:creationId xmlns:a16="http://schemas.microsoft.com/office/drawing/2014/main" id="{C7E76837-66D0-5FB4-0796-84AB4668EA3A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7612063" y="2430463"/>
            <a:ext cx="542925" cy="122238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43F28861-3F24-4587-BD96-6B923F3B584F}" type="datetime'''''''3''1''''''''''''-12''-''''2''''0''''2''''''''''''4'">
              <a:rPr lang="da-DK" altLang="en-US" sz="800" b="1" smtClean="0">
                <a:solidFill>
                  <a:schemeClr val="tx2"/>
                </a:solidFill>
                <a:effectLst/>
                <a:latin typeface="+mn-lt"/>
              </a:rPr>
              <a:pPr/>
              <a:t>31-12-2024</a:t>
            </a:fld>
            <a:endParaRPr lang="da-DK" sz="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3A2588D-DF89-DF8E-2426-D66C51B66F82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420688" y="2392363"/>
            <a:ext cx="28209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sz="1400" dirty="0">
                <a:solidFill>
                  <a:schemeClr val="tx2"/>
                </a:solidFill>
                <a:latin typeface="+mn-lt"/>
              </a:rPr>
              <a:t>Bogføring foretages i </a:t>
            </a:r>
            <a:r>
              <a:rPr lang="da-DK" sz="1400" dirty="0" err="1">
                <a:solidFill>
                  <a:schemeClr val="tx2"/>
                </a:solidFill>
                <a:latin typeface="+mn-lt"/>
              </a:rPr>
              <a:t>WinKAS</a:t>
            </a:r>
            <a:r>
              <a:rPr lang="da-DK" sz="1400" dirty="0">
                <a:solidFill>
                  <a:schemeClr val="tx2"/>
                </a:solidFill>
                <a:latin typeface="+mn-lt"/>
              </a:rPr>
              <a:t> A/S</a:t>
            </a:r>
          </a:p>
        </p:txBody>
      </p:sp>
      <p:sp>
        <p:nvSpPr>
          <p:cNvPr id="163" name="Text Placeholder 2">
            <a:extLst>
              <a:ext uri="{FF2B5EF4-FFF2-40B4-BE49-F238E27FC236}">
                <a16:creationId xmlns:a16="http://schemas.microsoft.com/office/drawing/2014/main" id="{3DAD2F66-DFED-951A-F3B7-C9FAE7CD32A1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420688" y="2827338"/>
            <a:ext cx="24955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sz="1400" dirty="0">
                <a:solidFill>
                  <a:schemeClr val="tx2"/>
                </a:solidFill>
                <a:latin typeface="+mn-lt"/>
              </a:rPr>
              <a:t>Udvælge nyt økonomisystem</a:t>
            </a:r>
            <a:br>
              <a:rPr lang="da-DK" sz="1400" dirty="0">
                <a:solidFill>
                  <a:schemeClr val="tx2"/>
                </a:solidFill>
                <a:latin typeface="+mn-lt"/>
              </a:rPr>
            </a:br>
            <a:r>
              <a:rPr lang="da-DK" sz="1400" dirty="0">
                <a:solidFill>
                  <a:schemeClr val="tx2"/>
                </a:solidFill>
                <a:latin typeface="+mn-lt"/>
              </a:rPr>
              <a:t> - e-conomic valgt</a:t>
            </a:r>
          </a:p>
        </p:txBody>
      </p:sp>
      <p:sp>
        <p:nvSpPr>
          <p:cNvPr id="173" name="Text Placeholder 2">
            <a:extLst>
              <a:ext uri="{FF2B5EF4-FFF2-40B4-BE49-F238E27FC236}">
                <a16:creationId xmlns:a16="http://schemas.microsoft.com/office/drawing/2014/main" id="{285F9893-C520-9CAE-8264-C6D6DE0CD0C1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7078663" y="3513138"/>
            <a:ext cx="1185863" cy="122238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F2F77F3E-4AFC-4F92-B764-3DA35B0611E5}" type="datetime'''1''''''''''''''''''''''6-''0''9''''-''''20''''2''4'''">
              <a:rPr lang="da-DK" altLang="en-US" sz="800" b="1" smtClean="0">
                <a:solidFill>
                  <a:schemeClr val="tx2"/>
                </a:solidFill>
                <a:effectLst/>
                <a:latin typeface="+mn-lt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16-09-2024</a:t>
            </a:fld>
            <a:r>
              <a:rPr lang="da-DK" altLang="en-US" sz="800" b="1">
                <a:solidFill>
                  <a:schemeClr val="tx2"/>
                </a:solidFill>
                <a:effectLst/>
                <a:latin typeface="+mn-lt"/>
              </a:rPr>
              <a:t> - </a:t>
            </a:r>
            <a:fld id="{6EF47970-4703-4053-8DE2-01EAD1CD8C46}" type="datetime'''''30-1''1-''''''''''''''2''''''0''2''4'''''''''''''">
              <a:rPr lang="da-DK" altLang="en-US" sz="800" b="1" smtClean="0">
                <a:solidFill>
                  <a:schemeClr val="tx2"/>
                </a:solidFill>
                <a:effectLst/>
                <a:latin typeface="+mn-lt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30-11-2024</a:t>
            </a:fld>
            <a:endParaRPr lang="da-DK" sz="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3DCA8D-DF69-22D6-E9BB-6F3BE75770BF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420688" y="3475038"/>
            <a:ext cx="19081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sz="1400" dirty="0">
                <a:solidFill>
                  <a:schemeClr val="tx2"/>
                </a:solidFill>
                <a:latin typeface="+mn-lt"/>
              </a:rPr>
              <a:t>Definere ny kontoplan</a:t>
            </a:r>
          </a:p>
        </p:txBody>
      </p:sp>
      <p:sp>
        <p:nvSpPr>
          <p:cNvPr id="181" name="Text Placeholder 2">
            <a:extLst>
              <a:ext uri="{FF2B5EF4-FFF2-40B4-BE49-F238E27FC236}">
                <a16:creationId xmlns:a16="http://schemas.microsoft.com/office/drawing/2014/main" id="{3DA5D7AD-CEB9-27D6-D136-80EE58B45802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7612063" y="3949700"/>
            <a:ext cx="1185863" cy="122238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6E04E785-DF4B-4C76-8509-05309634096D}" type="datetime'''''01''-''''12''''''''''''-''''''2''''0''''2''''''''''''4'">
              <a:rPr lang="da-DK" altLang="en-US" sz="800" b="1" smtClean="0">
                <a:solidFill>
                  <a:schemeClr val="tx2"/>
                </a:solidFill>
                <a:effectLst/>
                <a:latin typeface="+mn-lt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01-12-2024</a:t>
            </a:fld>
            <a:r>
              <a:rPr lang="da-DK" altLang="en-US" sz="800" b="1" dirty="0">
                <a:solidFill>
                  <a:schemeClr val="tx2"/>
                </a:solidFill>
                <a:effectLst/>
                <a:latin typeface="+mn-lt"/>
              </a:rPr>
              <a:t> - </a:t>
            </a:r>
            <a:fld id="{61F1C6B4-7479-460E-BBF1-EE96E484228D}" type="datetime'''31''-1''2''''''''''-''2''0''24'''''''''''''''''''''''''">
              <a:rPr lang="da-DK" altLang="en-US" sz="800" b="1" smtClean="0">
                <a:solidFill>
                  <a:schemeClr val="tx2"/>
                </a:solidFill>
                <a:effectLst/>
                <a:latin typeface="+mn-lt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31-12-2024</a:t>
            </a:fld>
            <a:endParaRPr lang="da-DK" sz="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65F7F6A-D248-9803-C637-2AF62FB7F6BB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420688" y="4781550"/>
            <a:ext cx="2778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400" dirty="0">
                <a:solidFill>
                  <a:schemeClr val="tx2"/>
                </a:solidFill>
                <a:effectLst/>
                <a:latin typeface="+mn-lt"/>
              </a:rPr>
              <a:t>Bogføring foretages i e-conomic</a:t>
            </a:r>
            <a:endParaRPr lang="da-DK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3" name="Text Placeholder 2">
            <a:extLst>
              <a:ext uri="{FF2B5EF4-FFF2-40B4-BE49-F238E27FC236}">
                <a16:creationId xmlns:a16="http://schemas.microsoft.com/office/drawing/2014/main" id="{996C3BB2-870B-FA0B-4699-770E393389E4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420688" y="5216525"/>
            <a:ext cx="32623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sz="1400" dirty="0">
                <a:solidFill>
                  <a:schemeClr val="tx2"/>
                </a:solidFill>
                <a:latin typeface="+mn-lt"/>
              </a:rPr>
              <a:t>Regnskab 2024 aflægges i e-conomic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CC21C1C-D660-D58C-B1E2-06C3DB164B28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420688" y="1989138"/>
            <a:ext cx="6969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84FDC78F-A740-4926-ADB1-BE7BC436B1B6}" type="datetime'''''Akt''''''''i''v''i''''''''''''''''''''''''''''t''''''et'">
              <a:rPr lang="da-DK" altLang="en-US" sz="1400" b="1" smtClean="0">
                <a:solidFill>
                  <a:schemeClr val="tx2"/>
                </a:solidFill>
                <a:effectLst/>
                <a:latin typeface="+mn-lt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Aktivitet</a:t>
            </a:fld>
            <a:endParaRPr lang="da-DK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EFEBFAC-BE1F-9F47-0589-923D65F53E9D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420688" y="3911600"/>
            <a:ext cx="32813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sz="1400" dirty="0">
                <a:solidFill>
                  <a:schemeClr val="tx2"/>
                </a:solidFill>
                <a:latin typeface="+mn-lt"/>
              </a:rPr>
              <a:t>Konvertere </a:t>
            </a:r>
            <a:r>
              <a:rPr lang="da-DK" sz="1400" dirty="0" err="1">
                <a:solidFill>
                  <a:schemeClr val="tx2"/>
                </a:solidFill>
                <a:latin typeface="+mn-lt"/>
              </a:rPr>
              <a:t>WinKAS</a:t>
            </a:r>
            <a:r>
              <a:rPr lang="da-DK" sz="1400" dirty="0">
                <a:solidFill>
                  <a:schemeClr val="tx2"/>
                </a:solidFill>
                <a:latin typeface="+mn-lt"/>
              </a:rPr>
              <a:t> data til e-conomic</a:t>
            </a:r>
          </a:p>
        </p:txBody>
      </p:sp>
      <p:sp>
        <p:nvSpPr>
          <p:cNvPr id="178" name="Text Placeholder 2">
            <a:extLst>
              <a:ext uri="{FF2B5EF4-FFF2-40B4-BE49-F238E27FC236}">
                <a16:creationId xmlns:a16="http://schemas.microsoft.com/office/drawing/2014/main" id="{5F3CAEC8-CC7D-802E-53E7-74F40CC5C3B7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8628063" y="4384675"/>
            <a:ext cx="1185863" cy="122238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34ECC50B-D9E9-43E6-B27D-4473659555F1}" type="datetime'''''''''0''1''''-''''''''''''11''''-20''''''2''''4'''''''">
              <a:rPr lang="da-DK" altLang="en-US" sz="800" b="1" smtClean="0">
                <a:solidFill>
                  <a:schemeClr val="tx2"/>
                </a:solidFill>
                <a:effectLst/>
                <a:latin typeface="+mn-lt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01-11-2024</a:t>
            </a:fld>
            <a:r>
              <a:rPr lang="da-DK" altLang="en-US" sz="800" b="1" dirty="0">
                <a:solidFill>
                  <a:schemeClr val="tx2"/>
                </a:solidFill>
                <a:effectLst/>
                <a:latin typeface="+mn-lt"/>
              </a:rPr>
              <a:t> - </a:t>
            </a:r>
            <a:fld id="{AE6D3502-4391-484F-B82D-2450BB1C3653}" type="datetime'''''''''''''''''2''8''''''-0''''''2''''-''''2''''0''''''2''5'">
              <a:rPr lang="da-DK" altLang="en-US" sz="800" b="1" smtClean="0">
                <a:solidFill>
                  <a:schemeClr val="tx2"/>
                </a:solidFill>
                <a:effectLst/>
                <a:latin typeface="+mn-lt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28-02-2025</a:t>
            </a:fld>
            <a:endParaRPr lang="da-DK" sz="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5" name="Text Placeholder 2">
            <a:extLst>
              <a:ext uri="{FF2B5EF4-FFF2-40B4-BE49-F238E27FC236}">
                <a16:creationId xmlns:a16="http://schemas.microsoft.com/office/drawing/2014/main" id="{2732046A-25FA-0F39-A164-23E1671F7BFF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6130925" y="2865438"/>
            <a:ext cx="1185863" cy="122238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89EE5BFF-4214-4A7A-93F2-F87BBAE39C54}" type="datetime'''''0''''''1-''09''-''''''''''''20''''''''2''''4'''">
              <a:rPr lang="da-DK" altLang="en-US" sz="800" b="1" smtClean="0">
                <a:solidFill>
                  <a:schemeClr val="tx2"/>
                </a:solidFill>
                <a:effectLst/>
                <a:latin typeface="+mn-lt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01-09-2024</a:t>
            </a:fld>
            <a:r>
              <a:rPr lang="da-DK" altLang="en-US" sz="800" b="1" dirty="0">
                <a:solidFill>
                  <a:schemeClr val="tx2"/>
                </a:solidFill>
                <a:effectLst/>
                <a:latin typeface="+mn-lt"/>
              </a:rPr>
              <a:t> - </a:t>
            </a:r>
            <a:fld id="{FC3C283C-61DC-4B22-AE0E-4840E0139287}" type="datetime'''0''6''''''-''1''0''-''''202''''''4'''''''''''''''''''''''">
              <a:rPr lang="da-DK" altLang="en-US" sz="800" b="1" smtClean="0">
                <a:solidFill>
                  <a:schemeClr val="tx2"/>
                </a:solidFill>
                <a:effectLst/>
                <a:latin typeface="+mn-lt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06-10-2024</a:t>
            </a:fld>
            <a:endParaRPr lang="da-DK" sz="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BB75F11-0BDB-2E32-FA1B-105A9A39E897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420688" y="4346575"/>
            <a:ext cx="30194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400" dirty="0">
                <a:solidFill>
                  <a:schemeClr val="tx2"/>
                </a:solidFill>
                <a:effectLst/>
                <a:latin typeface="+mn-lt"/>
              </a:rPr>
              <a:t>Træning i e-conomic (online kurser)</a:t>
            </a:r>
            <a:endParaRPr lang="da-DK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9" name="Text Placeholder 2">
            <a:extLst>
              <a:ext uri="{FF2B5EF4-FFF2-40B4-BE49-F238E27FC236}">
                <a16:creationId xmlns:a16="http://schemas.microsoft.com/office/drawing/2014/main" id="{88BB0876-8C70-50BC-5A62-1D9CD9E01500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5945188" y="4819650"/>
            <a:ext cx="542925" cy="122238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D06E02B9-EE95-46C0-8597-2B3F25130B7F}" type="datetime'''''''0''1-''''''1''''''''''1''''''''-''2''0''''''''2''''4'">
              <a:rPr lang="da-DK" altLang="en-US" sz="800" b="1" smtClean="0">
                <a:solidFill>
                  <a:schemeClr val="tx2"/>
                </a:solidFill>
                <a:effectLst/>
                <a:latin typeface="+mn-lt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01-11-2024</a:t>
            </a:fld>
            <a:endParaRPr lang="da-DK" sz="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0" name="Text Placeholder 2">
            <a:extLst>
              <a:ext uri="{FF2B5EF4-FFF2-40B4-BE49-F238E27FC236}">
                <a16:creationId xmlns:a16="http://schemas.microsoft.com/office/drawing/2014/main" id="{F90705F0-2A21-6DE9-A4BD-C34DC0C2784E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8628063" y="5254625"/>
            <a:ext cx="1185863" cy="122238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CD94E93E-22F1-4E18-A41E-1A2F28AF4921}" type="datetime'''0''1''''-''''01''''''-''2''''''''''''''''0''''''25'''''">
              <a:rPr lang="da-DK" altLang="en-US" sz="800" b="1" smtClean="0">
                <a:solidFill>
                  <a:schemeClr val="tx2"/>
                </a:solidFill>
                <a:effectLst/>
                <a:latin typeface="+mn-lt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01-01-2025</a:t>
            </a:fld>
            <a:r>
              <a:rPr lang="da-DK" altLang="en-US" sz="800" b="1" dirty="0">
                <a:solidFill>
                  <a:schemeClr val="tx2"/>
                </a:solidFill>
                <a:effectLst/>
                <a:latin typeface="+mn-lt"/>
              </a:rPr>
              <a:t> - </a:t>
            </a:r>
            <a:fld id="{87EF9ABC-EF7D-4E18-88B7-C29744282B13}" type="datetime'''''''''''2''''''''''8''''-''''''0''2-''20''''''''25'''''''''">
              <a:rPr lang="da-DK" altLang="en-US" sz="800" b="1" smtClean="0">
                <a:solidFill>
                  <a:schemeClr val="tx2"/>
                </a:solidFill>
                <a:effectLst/>
                <a:latin typeface="+mn-lt"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28-02-2025</a:t>
            </a:fld>
            <a:endParaRPr lang="da-DK" sz="8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6008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-up of a calculator keypad">
            <a:extLst>
              <a:ext uri="{FF2B5EF4-FFF2-40B4-BE49-F238E27FC236}">
                <a16:creationId xmlns:a16="http://schemas.microsoft.com/office/drawing/2014/main" id="{62324F8A-32C2-E4DD-BE7F-FDFB0104658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B1435E-BAB8-43AB-AF6A-C15D437DC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4A1EDF-23D8-6D91-C181-9FE15AA90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832" y="1714500"/>
            <a:ext cx="8362336" cy="3429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68B0373-95B9-9065-7798-900970C76D2E}"/>
              </a:ext>
            </a:extLst>
          </p:cNvPr>
          <p:cNvSpPr txBox="1">
            <a:spLocks/>
          </p:cNvSpPr>
          <p:nvPr/>
        </p:nvSpPr>
        <p:spPr>
          <a:xfrm>
            <a:off x="330200" y="194984"/>
            <a:ext cx="9404723" cy="1179790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dirty="0"/>
              <a:t>Økonomi</a:t>
            </a:r>
          </a:p>
        </p:txBody>
      </p:sp>
    </p:spTree>
    <p:extLst>
      <p:ext uri="{BB962C8B-B14F-4D97-AF65-F5344CB8AC3E}">
        <p14:creationId xmlns:p14="http://schemas.microsoft.com/office/powerpoint/2010/main" val="16811487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586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d-%m-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UPAEd3pzIhW2W6gpMqJ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fLn.f0xWl.KbFG5TA9o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xO0bBhc421sgaF4sVKA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FwRhrzZt2IEL0xYAkJo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p3sksjOyckbyAhDo1UX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s6wLT1JUCcwu.d9WvLv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qULRjkLLGEyHHO7gkuz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Z93ptdFNucff.VXlBg.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9u8Y3tGVOfzbydswRzT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Qo6hk48qsEhUS5KxOoz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ntrLoKVAU6rmMaNkd2O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8msPKyQS.GpTvAXH36qB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1KII4j9jXnON92qFSZTx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XjVnT9dH81MG4i28nPGq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HfrWq_l2K8ijhrjObBV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bdKSTFya_DBuTgSE5Y2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dblO5Nm8TxF6InoJEai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X0JjrSHTXNHCniABKPCS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8VEpj8uZiC8_8E8uPgj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SnnX55MGcz7_SzVA0Zr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8fn6c_a8Ss6JoBApUYP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5YVFP3t_8jwUz6IIpIS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t4.ZHBq1oJBzMOJeSpV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Q60fG9SyfTObZFHBRph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dIIZvUnRbWLRRzJdIHQw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YtRC_3PQvd4IGXd5rAK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6pCdmW6wv43VHPgOlGf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vcjyflYggmNmCNTzf7p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dgNmqMpZo1LvPlKxckcc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jxt99rkbo9VePBSrRWh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EQ1E43Dsdvw5.yMoFTN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AY1fkesdJFuhLJBqBGm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YuDuUXIXCTZGy297EovQ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7i7SfAtc1Ufn.577l1i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qYQF47UxBd3OS1WjT5Ll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j1LwGg.CWQ.q4fVCArv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FySyiyLVnxWa.agaMzT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yu8t_tQF3xfDPB8RPys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Swru843JrYA0KZABq9Xl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..Ch1XRLnLjRxHjH8Ot.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ajnlrVsosHW60YP9hZHu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vG5__gXxHPVzU40_ow9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_Kw244r3y1BFRPAtuua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xgN0icEwN1thNLUKwDt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JC5No_mcOWY54h13X33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cD5Ke7.hV6Oobq8Foihu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FNSeJvvKfoPj_Ugag1V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7Sjma_kLx7VH93vgaySb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.vZl0MOWbu6CE9kVlTcG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jUjAZ.qWkqKEsmHc2zTX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64nuf2gYfkzZfwu9.czS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4fEf8zvtsU0bELh1ttj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hpAPk8kM3t_HwfQ0oTQ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VFEv13ae8ibdg5eEQ_C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Ll1g07oqdqUTx6g0KPL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06QzTo5YTrECXTcPaDZ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fNhBCl0rVSWEZyKz.wH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7ERhyJEuXpeUdA9TjuVy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eLEBmKDjySlUlylY02KN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EDzEsSC64LL6CNTewLd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LQZzebTdkPCZeFtnPA0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</TotalTime>
  <Words>267</Words>
  <Application>Microsoft Office PowerPoint</Application>
  <PresentationFormat>Widescreen</PresentationFormat>
  <Paragraphs>71</Paragraphs>
  <Slides>6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2" baseType="lpstr">
      <vt:lpstr>Calibri</vt:lpstr>
      <vt:lpstr>Century Gothic</vt:lpstr>
      <vt:lpstr>Wingdings</vt:lpstr>
      <vt:lpstr>Wingdings 3</vt:lpstr>
      <vt:lpstr>Ion</vt:lpstr>
      <vt:lpstr>think-cell Slide</vt:lpstr>
      <vt:lpstr>DSU IT Projekt</vt:lpstr>
      <vt:lpstr>PowerPoint-præsentation</vt:lpstr>
      <vt:lpstr>Status på DSU IT projekt November 2024</vt:lpstr>
      <vt:lpstr>Udvælgelse af nyt økonomisystem</vt:lpstr>
      <vt:lpstr>Projektplan - Første fase Udskiftning af økonomisystem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PALE (Palle Halkier Jørgensen)</dc:creator>
  <cp:lastModifiedBy>Poul Jacobsen</cp:lastModifiedBy>
  <cp:revision>2</cp:revision>
  <dcterms:created xsi:type="dcterms:W3CDTF">2024-11-17T18:58:07Z</dcterms:created>
  <dcterms:modified xsi:type="dcterms:W3CDTF">2024-11-17T21:40:58Z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cddb884-cd3c-461e-83ae-55c8646e7bfe_Enabled">
    <vt:lpwstr>true</vt:lpwstr>
  </property>
  <property fmtid="{D5CDD505-2E9C-101B-9397-08002B2CF9AE}" pid="3" name="MSIP_Label_4cddb884-cd3c-461e-83ae-55c8646e7bfe_SetDate">
    <vt:lpwstr>2024-11-17T19:54:37Z</vt:lpwstr>
  </property>
  <property fmtid="{D5CDD505-2E9C-101B-9397-08002B2CF9AE}" pid="4" name="MSIP_Label_4cddb884-cd3c-461e-83ae-55c8646e7bfe_Method">
    <vt:lpwstr>Privileged</vt:lpwstr>
  </property>
  <property fmtid="{D5CDD505-2E9C-101B-9397-08002B2CF9AE}" pid="5" name="MSIP_Label_4cddb884-cd3c-461e-83ae-55c8646e7bfe_Name">
    <vt:lpwstr>NNIT Public</vt:lpwstr>
  </property>
  <property fmtid="{D5CDD505-2E9C-101B-9397-08002B2CF9AE}" pid="6" name="MSIP_Label_4cddb884-cd3c-461e-83ae-55c8646e7bfe_SiteId">
    <vt:lpwstr>eae82d0e-137d-4df8-ab74-34f582042d39</vt:lpwstr>
  </property>
  <property fmtid="{D5CDD505-2E9C-101B-9397-08002B2CF9AE}" pid="7" name="MSIP_Label_4cddb884-cd3c-461e-83ae-55c8646e7bfe_ActionId">
    <vt:lpwstr>f9174f69-b946-4014-ac44-2a62ce2aeb3f</vt:lpwstr>
  </property>
  <property fmtid="{D5CDD505-2E9C-101B-9397-08002B2CF9AE}" pid="8" name="MSIP_Label_4cddb884-cd3c-461e-83ae-55c8646e7bfe_ContentBits">
    <vt:lpwstr>2</vt:lpwstr>
  </property>
  <property fmtid="{D5CDD505-2E9C-101B-9397-08002B2CF9AE}" pid="9" name="ClassificationContentMarkingFooterLocations">
    <vt:lpwstr>Ion:13</vt:lpwstr>
  </property>
  <property fmtid="{D5CDD505-2E9C-101B-9397-08002B2CF9AE}" pid="10" name="ClassificationContentMarkingFooterText">
    <vt:lpwstr>PUBLIC</vt:lpwstr>
  </property>
</Properties>
</file>